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5" r:id="rId12"/>
  </p:sldIdLst>
  <p:sldSz cx="9144000" cy="6858000" type="screen4x3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CECEC"/>
          </a:solidFill>
        </a:fill>
      </a:tcStyle>
    </a:wholeTbl>
    <a:band2H>
      <a:tcTxStyle/>
      <a:tcStyle>
        <a:tcBdr/>
        <a:fill>
          <a:solidFill>
            <a:srgbClr val="F6F6F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/>
      <a:tcStyle>
        <a:tcBdr/>
        <a:fill>
          <a:solidFill>
            <a:srgbClr val="EFF3E9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/>
      <a:tcStyle>
        <a:tcBdr/>
        <a:fill>
          <a:solidFill>
            <a:srgbClr val="FDEE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9999"/>
            </a:scheme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chemeClr val="accent1">
              <a:lumOff val="9999"/>
            </a:scheme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182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0" name="Shape 3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spcBef>
        <a:spcPts val="400"/>
      </a:spcBef>
      <a:defRPr sz="1200">
        <a:latin typeface="+mn-lt"/>
        <a:ea typeface="+mn-ea"/>
        <a:cs typeface="+mn-cs"/>
        <a:sym typeface="Calibri"/>
      </a:defRPr>
    </a:lvl1pPr>
    <a:lvl2pPr indent="228600" defTabSz="457200" latinLnBrk="0">
      <a:spcBef>
        <a:spcPts val="400"/>
      </a:spcBef>
      <a:defRPr sz="1200">
        <a:latin typeface="+mn-lt"/>
        <a:ea typeface="+mn-ea"/>
        <a:cs typeface="+mn-cs"/>
        <a:sym typeface="Calibri"/>
      </a:defRPr>
    </a:lvl2pPr>
    <a:lvl3pPr indent="457200" defTabSz="457200" latinLnBrk="0">
      <a:spcBef>
        <a:spcPts val="400"/>
      </a:spcBef>
      <a:defRPr sz="1200">
        <a:latin typeface="+mn-lt"/>
        <a:ea typeface="+mn-ea"/>
        <a:cs typeface="+mn-cs"/>
        <a:sym typeface="Calibri"/>
      </a:defRPr>
    </a:lvl3pPr>
    <a:lvl4pPr indent="685800" defTabSz="457200" latinLnBrk="0">
      <a:spcBef>
        <a:spcPts val="400"/>
      </a:spcBef>
      <a:defRPr sz="1200">
        <a:latin typeface="+mn-lt"/>
        <a:ea typeface="+mn-ea"/>
        <a:cs typeface="+mn-cs"/>
        <a:sym typeface="Calibri"/>
      </a:defRPr>
    </a:lvl4pPr>
    <a:lvl5pPr indent="914400" defTabSz="457200" latinLnBrk="0">
      <a:spcBef>
        <a:spcPts val="400"/>
      </a:spcBef>
      <a:defRPr sz="1200">
        <a:latin typeface="+mn-lt"/>
        <a:ea typeface="+mn-ea"/>
        <a:cs typeface="+mn-cs"/>
        <a:sym typeface="Calibri"/>
      </a:defRPr>
    </a:lvl5pPr>
    <a:lvl6pPr indent="1143000" defTabSz="457200" latinLnBrk="0">
      <a:spcBef>
        <a:spcPts val="400"/>
      </a:spcBef>
      <a:defRPr sz="1200">
        <a:latin typeface="+mn-lt"/>
        <a:ea typeface="+mn-ea"/>
        <a:cs typeface="+mn-cs"/>
        <a:sym typeface="Calibri"/>
      </a:defRPr>
    </a:lvl6pPr>
    <a:lvl7pPr indent="1371600" defTabSz="457200" latinLnBrk="0">
      <a:spcBef>
        <a:spcPts val="400"/>
      </a:spcBef>
      <a:defRPr sz="1200">
        <a:latin typeface="+mn-lt"/>
        <a:ea typeface="+mn-ea"/>
        <a:cs typeface="+mn-cs"/>
        <a:sym typeface="Calibri"/>
      </a:defRPr>
    </a:lvl7pPr>
    <a:lvl8pPr indent="1600200" defTabSz="457200" latinLnBrk="0">
      <a:spcBef>
        <a:spcPts val="400"/>
      </a:spcBef>
      <a:defRPr sz="1200">
        <a:latin typeface="+mn-lt"/>
        <a:ea typeface="+mn-ea"/>
        <a:cs typeface="+mn-cs"/>
        <a:sym typeface="Calibri"/>
      </a:defRPr>
    </a:lvl8pPr>
    <a:lvl9pPr indent="1828800" defTabSz="457200" latinLnBrk="0">
      <a:spcBef>
        <a:spcPts val="400"/>
      </a:spcBef>
      <a:defRPr sz="1200">
        <a:latin typeface="+mn-lt"/>
        <a:ea typeface="+mn-ea"/>
        <a:cs typeface="+mn-cs"/>
        <a:sym typeface="Calibri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hteck"/>
          <p:cNvSpPr/>
          <p:nvPr/>
        </p:nvSpPr>
        <p:spPr>
          <a:xfrm>
            <a:off x="0" y="9525"/>
            <a:ext cx="8099425" cy="4813300"/>
          </a:xfrm>
          <a:prstGeom prst="rect">
            <a:avLst/>
          </a:prstGeom>
          <a:solidFill>
            <a:srgbClr val="ECECED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defTabSz="914400">
              <a:defRPr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pic>
        <p:nvPicPr>
          <p:cNvPr id="21" name="image.pdf" descr="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3981450"/>
            <a:ext cx="9144000" cy="2887664"/>
          </a:xfrm>
          <a:prstGeom prst="rect">
            <a:avLst/>
          </a:prstGeom>
          <a:ln w="12700">
            <a:miter lim="400000"/>
          </a:ln>
        </p:spPr>
      </p:pic>
      <p:sp>
        <p:nvSpPr>
          <p:cNvPr id="22" name="Albert-Ludwigs-Universität Freiburg"/>
          <p:cNvSpPr txBox="1"/>
          <p:nvPr/>
        </p:nvSpPr>
        <p:spPr>
          <a:xfrm>
            <a:off x="395286" y="4943475"/>
            <a:ext cx="2808290" cy="2257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>
            <a:lvl1pPr defTabSz="914400">
              <a:defRPr sz="1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Albert-Ludwigs-Universität Freiburg</a:t>
            </a:r>
          </a:p>
        </p:txBody>
      </p:sp>
      <p:sp>
        <p:nvSpPr>
          <p:cNvPr id="23" name="Foliennummer"/>
          <p:cNvSpPr txBox="1">
            <a:spLocks noGrp="1"/>
          </p:cNvSpPr>
          <p:nvPr>
            <p:ph type="sldNum" sz="quarter" idx="2"/>
          </p:nvPr>
        </p:nvSpPr>
        <p:spPr>
          <a:xfrm>
            <a:off x="6426199" y="6292850"/>
            <a:ext cx="127001" cy="1270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ie"/>
          <p:cNvSpPr/>
          <p:nvPr/>
        </p:nvSpPr>
        <p:spPr>
          <a:xfrm>
            <a:off x="0" y="1177925"/>
            <a:ext cx="7956551" cy="0"/>
          </a:xfrm>
          <a:prstGeom prst="line">
            <a:avLst/>
          </a:prstGeom>
          <a:ln w="28575">
            <a:solidFill>
              <a:srgbClr val="C0C0C1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pic>
        <p:nvPicPr>
          <p:cNvPr id="3" name="image.pdf" descr="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991475" y="5835650"/>
            <a:ext cx="1152525" cy="681038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Titeltext"/>
          <p:cNvSpPr txBox="1">
            <a:spLocks noGrp="1"/>
          </p:cNvSpPr>
          <p:nvPr>
            <p:ph type="title"/>
          </p:nvPr>
        </p:nvSpPr>
        <p:spPr>
          <a:xfrm>
            <a:off x="1370012" y="1371600"/>
            <a:ext cx="7315201" cy="1066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/>
          <a:lstStyle/>
          <a:p>
            <a:r>
              <a:t>Titeltext</a:t>
            </a:r>
          </a:p>
        </p:txBody>
      </p:sp>
      <p:sp>
        <p:nvSpPr>
          <p:cNvPr id="5" name="Textebene 1…"/>
          <p:cNvSpPr txBox="1">
            <a:spLocks noGrp="1"/>
          </p:cNvSpPr>
          <p:nvPr>
            <p:ph type="body" idx="1"/>
          </p:nvPr>
        </p:nvSpPr>
        <p:spPr>
          <a:xfrm>
            <a:off x="5103812" y="2438400"/>
            <a:ext cx="3581401" cy="4419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/>
          <a:lstStyle/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6" name="Foliennummer"/>
          <p:cNvSpPr txBox="1">
            <a:spLocks noGrp="1"/>
          </p:cNvSpPr>
          <p:nvPr>
            <p:ph type="sldNum" sz="quarter" idx="2"/>
          </p:nvPr>
        </p:nvSpPr>
        <p:spPr>
          <a:xfrm>
            <a:off x="7745412" y="6605587"/>
            <a:ext cx="127001" cy="12700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 defTabSz="914400">
              <a:defRPr sz="80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ransition spd="med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Times New Roman"/>
          <a:ea typeface="Times New Roman"/>
          <a:cs typeface="Times New Roman"/>
          <a:sym typeface="Times New Roman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Times New Roman"/>
          <a:ea typeface="Times New Roman"/>
          <a:cs typeface="Times New Roman"/>
          <a:sym typeface="Times New Roman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Times New Roman"/>
          <a:ea typeface="Times New Roman"/>
          <a:cs typeface="Times New Roman"/>
          <a:sym typeface="Times New Roman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Times New Roman"/>
          <a:ea typeface="Times New Roman"/>
          <a:cs typeface="Times New Roman"/>
          <a:sym typeface="Times New Roman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Times New Roman"/>
          <a:ea typeface="Times New Roman"/>
          <a:cs typeface="Times New Roman"/>
          <a:sym typeface="Times New Roman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Times New Roman"/>
          <a:ea typeface="Times New Roman"/>
          <a:cs typeface="Times New Roman"/>
          <a:sym typeface="Times New Roman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Times New Roman"/>
          <a:ea typeface="Times New Roman"/>
          <a:cs typeface="Times New Roman"/>
          <a:sym typeface="Times New Roman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Times New Roman"/>
          <a:ea typeface="Times New Roman"/>
          <a:cs typeface="Times New Roman"/>
          <a:sym typeface="Times New Roman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Times New Roman"/>
          <a:ea typeface="Times New Roman"/>
          <a:cs typeface="Times New Roman"/>
          <a:sym typeface="Times New Roman"/>
        </a:defRPr>
      </a:lvl9pPr>
    </p:titleStyle>
    <p:bodyStyle>
      <a:lvl1pPr marL="342900" marR="0" indent="-34290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1"/>
        </a:buClr>
        <a:buSzPct val="100000"/>
        <a:buFontTx/>
        <a:buChar char="-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1pPr>
      <a:lvl2pPr marL="790575" marR="0" indent="-333375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1"/>
        </a:buClr>
        <a:buSzPct val="100000"/>
        <a:buFontTx/>
        <a:buChar char="-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2pPr>
      <a:lvl3pPr marL="1205345" marR="0" indent="-290945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1"/>
        </a:buClr>
        <a:buSzPct val="100000"/>
        <a:buFontTx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3pPr>
      <a:lvl4pPr marL="1691638" marR="0" indent="-320038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1"/>
        </a:buClr>
        <a:buSzPct val="100000"/>
        <a:buFontTx/>
        <a:buChar char="-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4pPr>
      <a:lvl5pPr marL="2184400" marR="0" indent="-35560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1"/>
        </a:buClr>
        <a:buSzPct val="100000"/>
        <a:buFontTx/>
        <a:buChar char="-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5pPr>
      <a:lvl6pPr marL="0" marR="0" indent="228600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1"/>
        </a:buClr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6pPr>
      <a:lvl7pPr marL="0" marR="0" indent="274320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1"/>
        </a:buClr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7pPr>
      <a:lvl8pPr marL="0" marR="0" indent="320040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1"/>
        </a:buClr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8pPr>
      <a:lvl9pPr marL="0" marR="0" indent="365760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1"/>
        </a:buClr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quora.com/How-do-you-put-spin-on-a-tennis-ball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Amir Kallel…"/>
          <p:cNvSpPr txBox="1">
            <a:spLocks noGrp="1"/>
          </p:cNvSpPr>
          <p:nvPr>
            <p:ph type="body" sz="quarter" idx="4294967295"/>
          </p:nvPr>
        </p:nvSpPr>
        <p:spPr>
          <a:xfrm>
            <a:off x="466724" y="2924175"/>
            <a:ext cx="7418390" cy="165735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 algn="r">
              <a:buSzTx/>
              <a:buNone/>
              <a:defRPr sz="2400" b="1"/>
            </a:pPr>
            <a:r>
              <a:t>                                                               </a:t>
            </a:r>
            <a:r>
              <a:rPr sz="2600" b="0"/>
              <a:t>Amir Kallel </a:t>
            </a:r>
            <a:endParaRPr sz="2600"/>
          </a:p>
          <a:p>
            <a:pPr marL="0" indent="0" algn="r">
              <a:buSzTx/>
              <a:buNone/>
              <a:defRPr sz="2600"/>
            </a:pPr>
            <a:r>
              <a:t>    Suresh Dharani Parasuraman</a:t>
            </a:r>
          </a:p>
          <a:p>
            <a:pPr marL="0" indent="0" algn="r">
              <a:buSzTx/>
              <a:buNone/>
              <a:defRPr sz="2600"/>
            </a:pPr>
            <a:r>
              <a:t>    Alexander Kozhinov</a:t>
            </a:r>
          </a:p>
        </p:txBody>
      </p:sp>
      <p:sp>
        <p:nvSpPr>
          <p:cNvPr id="33" name="Racket Project"/>
          <p:cNvSpPr txBox="1">
            <a:spLocks noGrp="1"/>
          </p:cNvSpPr>
          <p:nvPr>
            <p:ph type="title" idx="4294967295"/>
          </p:nvPr>
        </p:nvSpPr>
        <p:spPr>
          <a:xfrm>
            <a:off x="466724" y="1501775"/>
            <a:ext cx="7418390" cy="1152525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4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Racket Project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5/10/17"/>
          <p:cNvSpPr txBox="1"/>
          <p:nvPr/>
        </p:nvSpPr>
        <p:spPr>
          <a:xfrm>
            <a:off x="468312" y="6605586"/>
            <a:ext cx="790577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spAutoFit/>
          </a:bodyPr>
          <a:lstStyle>
            <a:lvl1pPr defTabSz="914400">
              <a:defRPr sz="80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5/10/17</a:t>
            </a:r>
          </a:p>
        </p:txBody>
      </p:sp>
      <p:sp>
        <p:nvSpPr>
          <p:cNvPr id="84" name="Racket Project"/>
          <p:cNvSpPr txBox="1"/>
          <p:nvPr/>
        </p:nvSpPr>
        <p:spPr>
          <a:xfrm>
            <a:off x="1498600" y="6605586"/>
            <a:ext cx="573722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spAutoFit/>
          </a:bodyPr>
          <a:lstStyle>
            <a:lvl1pPr algn="ctr" defTabSz="914400">
              <a:defRPr sz="80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Racket Project</a:t>
            </a:r>
          </a:p>
        </p:txBody>
      </p:sp>
      <p:sp>
        <p:nvSpPr>
          <p:cNvPr id="85" name="Foliennummer"/>
          <p:cNvSpPr txBox="1">
            <a:spLocks noGrp="1"/>
          </p:cNvSpPr>
          <p:nvPr>
            <p:ph type="sldNum" sz="quarter" idx="4294967295"/>
          </p:nvPr>
        </p:nvSpPr>
        <p:spPr>
          <a:xfrm>
            <a:off x="7745411" y="6605586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10</a:t>
            </a:fld>
            <a:endParaRPr/>
          </a:p>
        </p:txBody>
      </p:sp>
      <p:sp>
        <p:nvSpPr>
          <p:cNvPr id="86" name="Working Schedule"/>
          <p:cNvSpPr txBox="1">
            <a:spLocks noGrp="1"/>
          </p:cNvSpPr>
          <p:nvPr>
            <p:ph type="title" idx="4294967295"/>
          </p:nvPr>
        </p:nvSpPr>
        <p:spPr>
          <a:xfrm>
            <a:off x="1663699" y="304800"/>
            <a:ext cx="6720645" cy="72072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de-DE" dirty="0"/>
              <a:t>Next </a:t>
            </a:r>
            <a:r>
              <a:rPr lang="de-DE" dirty="0" err="1"/>
              <a:t>Steps</a:t>
            </a:r>
            <a:endParaRPr dirty="0"/>
          </a:p>
        </p:txBody>
      </p:sp>
      <p:sp>
        <p:nvSpPr>
          <p:cNvPr id="87" name="1. Week: Set up and get familiar with development environment (Android IDE and so on)…"/>
          <p:cNvSpPr txBox="1">
            <a:spLocks noGrp="1"/>
          </p:cNvSpPr>
          <p:nvPr>
            <p:ph type="body" idx="4294967295"/>
          </p:nvPr>
        </p:nvSpPr>
        <p:spPr>
          <a:xfrm>
            <a:off x="198587" y="1484312"/>
            <a:ext cx="7757963" cy="47513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▪"/>
              <a:defRPr sz="2200"/>
            </a:pPr>
            <a:r>
              <a:rPr lang="de-DE" dirty="0" err="1"/>
              <a:t>Interfacing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features</a:t>
            </a:r>
            <a:r>
              <a:rPr lang="de-DE" dirty="0"/>
              <a:t> </a:t>
            </a:r>
            <a:r>
              <a:rPr lang="de-DE" dirty="0" err="1"/>
              <a:t>already</a:t>
            </a:r>
            <a:r>
              <a:rPr lang="de-DE" dirty="0"/>
              <a:t> </a:t>
            </a:r>
            <a:r>
              <a:rPr lang="de-DE" dirty="0" err="1"/>
              <a:t>separately</a:t>
            </a:r>
            <a:r>
              <a:rPr lang="de-DE" dirty="0"/>
              <a:t> </a:t>
            </a:r>
            <a:r>
              <a:rPr lang="de-DE" dirty="0" err="1"/>
              <a:t>implemented</a:t>
            </a:r>
            <a:r>
              <a:rPr lang="de-DE" dirty="0"/>
              <a:t>.</a:t>
            </a:r>
            <a:endParaRPr dirty="0"/>
          </a:p>
          <a:p>
            <a:pPr>
              <a:buChar char="▪"/>
              <a:defRPr sz="2200"/>
            </a:pPr>
            <a:r>
              <a:rPr lang="de-DE" dirty="0"/>
              <a:t>3D </a:t>
            </a:r>
            <a:r>
              <a:rPr lang="de-DE" dirty="0" err="1"/>
              <a:t>print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IMU </a:t>
            </a:r>
            <a:r>
              <a:rPr lang="de-DE" dirty="0" err="1"/>
              <a:t>case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embedded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racket</a:t>
            </a:r>
            <a:endParaRPr lang="de-DE" dirty="0"/>
          </a:p>
          <a:p>
            <a:pPr marL="0" indent="0">
              <a:buNone/>
              <a:defRPr sz="2200"/>
            </a:pPr>
            <a:r>
              <a:rPr lang="de-DE" dirty="0"/>
              <a:t>	</a:t>
            </a:r>
            <a:r>
              <a:rPr lang="de-DE" b="1" dirty="0">
                <a:solidFill>
                  <a:srgbClr val="FF0000"/>
                </a:solidFill>
              </a:rPr>
              <a:t>Optional:</a:t>
            </a:r>
          </a:p>
          <a:p>
            <a:pPr>
              <a:buChar char="▪"/>
              <a:defRPr sz="2200"/>
            </a:pPr>
            <a:r>
              <a:rPr lang="de-DE" dirty="0" err="1"/>
              <a:t>Determining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tennis</a:t>
            </a:r>
            <a:r>
              <a:rPr lang="de-DE" dirty="0"/>
              <a:t> swing </a:t>
            </a:r>
            <a:r>
              <a:rPr lang="de-DE" dirty="0" err="1"/>
              <a:t>quality</a:t>
            </a:r>
            <a:r>
              <a:rPr lang="de-DE" dirty="0"/>
              <a:t> after </a:t>
            </a:r>
            <a:r>
              <a:rPr lang="de-DE" dirty="0" err="1"/>
              <a:t>detection</a:t>
            </a:r>
            <a:endParaRPr lang="de-DE" dirty="0"/>
          </a:p>
          <a:p>
            <a:pPr>
              <a:buChar char="▪"/>
              <a:defRPr sz="2200"/>
            </a:pPr>
            <a:r>
              <a:rPr lang="de-DE" dirty="0" err="1"/>
              <a:t>Implementing</a:t>
            </a:r>
            <a:r>
              <a:rPr lang="de-DE" dirty="0"/>
              <a:t> a </a:t>
            </a:r>
            <a:r>
              <a:rPr lang="de-DE" dirty="0" err="1"/>
              <a:t>wear</a:t>
            </a:r>
            <a:r>
              <a:rPr lang="de-DE" dirty="0"/>
              <a:t> </a:t>
            </a:r>
            <a:r>
              <a:rPr lang="de-DE" dirty="0" err="1"/>
              <a:t>app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notify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tennis</a:t>
            </a:r>
            <a:r>
              <a:rPr lang="de-DE" dirty="0"/>
              <a:t> </a:t>
            </a:r>
            <a:r>
              <a:rPr lang="de-DE" dirty="0" err="1"/>
              <a:t>player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his</a:t>
            </a:r>
            <a:r>
              <a:rPr lang="de-DE" dirty="0"/>
              <a:t> swing </a:t>
            </a:r>
            <a:r>
              <a:rPr lang="de-DE" dirty="0" err="1"/>
              <a:t>quality</a:t>
            </a:r>
            <a:r>
              <a:rPr lang="de-DE" dirty="0"/>
              <a:t> and/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statistics</a:t>
            </a:r>
            <a:r>
              <a:rPr lang="de-DE" dirty="0"/>
              <a:t>.</a:t>
            </a:r>
          </a:p>
          <a:p>
            <a:pPr>
              <a:buChar char="▪"/>
              <a:defRPr sz="2200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83667823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5/10/17"/>
          <p:cNvSpPr txBox="1"/>
          <p:nvPr/>
        </p:nvSpPr>
        <p:spPr>
          <a:xfrm>
            <a:off x="468312" y="6605586"/>
            <a:ext cx="790577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spAutoFit/>
          </a:bodyPr>
          <a:lstStyle>
            <a:lvl1pPr defTabSz="914400">
              <a:defRPr sz="80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5/10/17</a:t>
            </a:r>
          </a:p>
        </p:txBody>
      </p:sp>
      <p:sp>
        <p:nvSpPr>
          <p:cNvPr id="91" name="Racket Project"/>
          <p:cNvSpPr txBox="1"/>
          <p:nvPr/>
        </p:nvSpPr>
        <p:spPr>
          <a:xfrm>
            <a:off x="1498600" y="6605586"/>
            <a:ext cx="573722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spAutoFit/>
          </a:bodyPr>
          <a:lstStyle>
            <a:lvl1pPr algn="ctr" defTabSz="914400">
              <a:defRPr sz="80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Racket Project</a:t>
            </a:r>
          </a:p>
        </p:txBody>
      </p:sp>
      <p:sp>
        <p:nvSpPr>
          <p:cNvPr id="92" name="Foliennummer"/>
          <p:cNvSpPr txBox="1">
            <a:spLocks noGrp="1"/>
          </p:cNvSpPr>
          <p:nvPr>
            <p:ph type="sldNum" sz="quarter" idx="4294967295"/>
          </p:nvPr>
        </p:nvSpPr>
        <p:spPr>
          <a:xfrm>
            <a:off x="7745411" y="6605586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11</a:t>
            </a:fld>
            <a:endParaRPr/>
          </a:p>
        </p:txBody>
      </p:sp>
      <p:sp>
        <p:nvSpPr>
          <p:cNvPr id="93" name="Working Schedule"/>
          <p:cNvSpPr txBox="1">
            <a:spLocks noGrp="1"/>
          </p:cNvSpPr>
          <p:nvPr>
            <p:ph type="title" idx="4294967295"/>
          </p:nvPr>
        </p:nvSpPr>
        <p:spPr>
          <a:xfrm>
            <a:off x="863600" y="310753"/>
            <a:ext cx="6720645" cy="720726"/>
          </a:xfrm>
          <a:prstGeom prst="rect">
            <a:avLst/>
          </a:prstGeom>
        </p:spPr>
        <p:txBody>
          <a:bodyPr>
            <a:normAutofit/>
          </a:bodyPr>
          <a:lstStyle>
            <a:lvl1pPr algn="ctr"/>
          </a:lstStyle>
          <a:p>
            <a:r>
              <a:t>Q &amp; A</a:t>
            </a:r>
          </a:p>
        </p:txBody>
      </p:sp>
      <p:pic>
        <p:nvPicPr>
          <p:cNvPr id="94" name="Grafik 3" descr="Grafik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63600" y="1401365"/>
            <a:ext cx="6994790" cy="40709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5/10/17"/>
          <p:cNvSpPr txBox="1"/>
          <p:nvPr/>
        </p:nvSpPr>
        <p:spPr>
          <a:xfrm>
            <a:off x="468312" y="6605586"/>
            <a:ext cx="790577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spAutoFit/>
          </a:bodyPr>
          <a:lstStyle>
            <a:lvl1pPr defTabSz="914400">
              <a:defRPr sz="80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5/10/17</a:t>
            </a:r>
          </a:p>
        </p:txBody>
      </p:sp>
      <p:sp>
        <p:nvSpPr>
          <p:cNvPr id="36" name="Racket Project"/>
          <p:cNvSpPr txBox="1"/>
          <p:nvPr/>
        </p:nvSpPr>
        <p:spPr>
          <a:xfrm>
            <a:off x="1498600" y="6605586"/>
            <a:ext cx="573722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spAutoFit/>
          </a:bodyPr>
          <a:lstStyle>
            <a:lvl1pPr algn="ctr" defTabSz="914400">
              <a:defRPr sz="80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Racket Project</a:t>
            </a:r>
          </a:p>
        </p:txBody>
      </p:sp>
      <p:sp>
        <p:nvSpPr>
          <p:cNvPr id="37" name="Foliennummer"/>
          <p:cNvSpPr txBox="1">
            <a:spLocks noGrp="1"/>
          </p:cNvSpPr>
          <p:nvPr>
            <p:ph type="sldNum" sz="quarter" idx="4294967295"/>
          </p:nvPr>
        </p:nvSpPr>
        <p:spPr>
          <a:xfrm>
            <a:off x="7745411" y="6605586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2</a:t>
            </a:fld>
            <a:endParaRPr/>
          </a:p>
        </p:txBody>
      </p:sp>
      <p:sp>
        <p:nvSpPr>
          <p:cNvPr id="38" name="Motivation"/>
          <p:cNvSpPr txBox="1">
            <a:spLocks noGrp="1"/>
          </p:cNvSpPr>
          <p:nvPr>
            <p:ph type="title" idx="4294967295"/>
          </p:nvPr>
        </p:nvSpPr>
        <p:spPr>
          <a:xfrm>
            <a:off x="1663700" y="304800"/>
            <a:ext cx="6292850" cy="72072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dirty="0"/>
              <a:t>The Idea again</a:t>
            </a:r>
          </a:p>
        </p:txBody>
      </p:sp>
      <p:pic>
        <p:nvPicPr>
          <p:cNvPr id="39" name="Grafik 2" descr="Grafik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39273" y="1143000"/>
            <a:ext cx="6406139" cy="4572000"/>
          </a:xfrm>
          <a:prstGeom prst="rect">
            <a:avLst/>
          </a:prstGeom>
          <a:ln w="12700">
            <a:miter lim="400000"/>
          </a:ln>
        </p:spPr>
      </p:pic>
      <p:sp>
        <p:nvSpPr>
          <p:cNvPr id="40" name="Source: [https://www.quora.com/How-do-you-put-spin-on-a-tennis-ball]"/>
          <p:cNvSpPr txBox="1">
            <a:spLocks noGrp="1"/>
          </p:cNvSpPr>
          <p:nvPr>
            <p:ph type="body" sz="quarter" idx="4294967295"/>
          </p:nvPr>
        </p:nvSpPr>
        <p:spPr>
          <a:xfrm>
            <a:off x="1329936" y="5739168"/>
            <a:ext cx="3923685" cy="127002"/>
          </a:xfrm>
          <a:prstGeom prst="rect">
            <a:avLst/>
          </a:prstGeom>
        </p:spPr>
        <p:txBody>
          <a:bodyPr/>
          <a:lstStyle/>
          <a:p>
            <a:pPr>
              <a:defRPr sz="900"/>
            </a:pPr>
            <a:r>
              <a:t>Source: [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/>
              </a:rPr>
              <a:t>https://www.quora.com/How-do-you-put-spin-on-a-tennis-ball</a:t>
            </a:r>
            <a:r>
              <a:t>]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5/10/17"/>
          <p:cNvSpPr txBox="1"/>
          <p:nvPr/>
        </p:nvSpPr>
        <p:spPr>
          <a:xfrm>
            <a:off x="468312" y="6605586"/>
            <a:ext cx="790577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spAutoFit/>
          </a:bodyPr>
          <a:lstStyle>
            <a:lvl1pPr defTabSz="914400">
              <a:defRPr sz="80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5/10/17</a:t>
            </a:r>
          </a:p>
        </p:txBody>
      </p:sp>
      <p:sp>
        <p:nvSpPr>
          <p:cNvPr id="43" name="Racket Project"/>
          <p:cNvSpPr txBox="1"/>
          <p:nvPr/>
        </p:nvSpPr>
        <p:spPr>
          <a:xfrm>
            <a:off x="1498600" y="6605586"/>
            <a:ext cx="573722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spAutoFit/>
          </a:bodyPr>
          <a:lstStyle>
            <a:lvl1pPr algn="ctr" defTabSz="914400">
              <a:defRPr sz="80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Racket Project</a:t>
            </a:r>
          </a:p>
        </p:txBody>
      </p:sp>
      <p:sp>
        <p:nvSpPr>
          <p:cNvPr id="44" name="Foliennummer"/>
          <p:cNvSpPr txBox="1">
            <a:spLocks noGrp="1"/>
          </p:cNvSpPr>
          <p:nvPr>
            <p:ph type="sldNum" sz="quarter" idx="4294967295"/>
          </p:nvPr>
        </p:nvSpPr>
        <p:spPr>
          <a:xfrm>
            <a:off x="7745411" y="6605586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3</a:t>
            </a:fld>
            <a:endParaRPr/>
          </a:p>
        </p:txBody>
      </p:sp>
      <p:sp>
        <p:nvSpPr>
          <p:cNvPr id="45" name="Motivation"/>
          <p:cNvSpPr txBox="1">
            <a:spLocks noGrp="1"/>
          </p:cNvSpPr>
          <p:nvPr>
            <p:ph type="title" idx="4294967295"/>
          </p:nvPr>
        </p:nvSpPr>
        <p:spPr>
          <a:xfrm>
            <a:off x="1663700" y="304800"/>
            <a:ext cx="6292850" cy="72072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dirty="0"/>
              <a:t>Outline</a:t>
            </a:r>
          </a:p>
        </p:txBody>
      </p:sp>
      <p:sp>
        <p:nvSpPr>
          <p:cNvPr id="46" name="Real time racket motion tracking…"/>
          <p:cNvSpPr txBox="1"/>
          <p:nvPr/>
        </p:nvSpPr>
        <p:spPr>
          <a:xfrm>
            <a:off x="198587" y="1484312"/>
            <a:ext cx="7757963" cy="47513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/>
          <a:p>
            <a:pPr marL="342900" indent="-342900" defTabSz="914400">
              <a:lnSpc>
                <a:spcPct val="150000"/>
              </a:lnSpc>
              <a:spcBef>
                <a:spcPts val="600"/>
              </a:spcBef>
              <a:buClr>
                <a:srgbClr val="2990FF"/>
              </a:buClr>
              <a:buSzPct val="100000"/>
              <a:buChar char="➢"/>
              <a:defRPr sz="3400">
                <a:latin typeface="Arial"/>
                <a:ea typeface="Arial"/>
                <a:cs typeface="Arial"/>
                <a:sym typeface="Arial"/>
              </a:defRPr>
            </a:pPr>
            <a:r>
              <a:rPr sz="2800" dirty="0"/>
              <a:t>Modeling the perfect tennis swing</a:t>
            </a:r>
            <a:endParaRPr dirty="0"/>
          </a:p>
          <a:p>
            <a:pPr marL="342900" indent="-342900" defTabSz="914400">
              <a:lnSpc>
                <a:spcPct val="150000"/>
              </a:lnSpc>
              <a:spcBef>
                <a:spcPts val="600"/>
              </a:spcBef>
              <a:buClr>
                <a:srgbClr val="2990FF"/>
              </a:buClr>
              <a:buSzPct val="100000"/>
              <a:buChar char="➢"/>
              <a:defRPr sz="3400">
                <a:latin typeface="Arial"/>
                <a:ea typeface="Arial"/>
                <a:cs typeface="Arial"/>
                <a:sym typeface="Arial"/>
              </a:defRPr>
            </a:pPr>
            <a:r>
              <a:rPr sz="2800" dirty="0"/>
              <a:t>IMU embedded in the racket</a:t>
            </a:r>
          </a:p>
          <a:p>
            <a:pPr marL="342900" indent="-342900" defTabSz="914400">
              <a:lnSpc>
                <a:spcPct val="150000"/>
              </a:lnSpc>
              <a:spcBef>
                <a:spcPts val="600"/>
              </a:spcBef>
              <a:buClr>
                <a:srgbClr val="2990FF"/>
              </a:buClr>
              <a:buSzPct val="100000"/>
              <a:buChar char="➢"/>
              <a:defRPr sz="3400">
                <a:latin typeface="Arial"/>
                <a:ea typeface="Arial"/>
                <a:cs typeface="Arial"/>
                <a:sym typeface="Arial"/>
              </a:defRPr>
            </a:pPr>
            <a:r>
              <a:rPr sz="2800" dirty="0"/>
              <a:t>Live data plotting &amp; fitting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5/10/17"/>
          <p:cNvSpPr txBox="1"/>
          <p:nvPr/>
        </p:nvSpPr>
        <p:spPr>
          <a:xfrm>
            <a:off x="468312" y="6605586"/>
            <a:ext cx="790577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spAutoFit/>
          </a:bodyPr>
          <a:lstStyle>
            <a:lvl1pPr defTabSz="914400">
              <a:defRPr sz="80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5/10/17</a:t>
            </a:r>
          </a:p>
        </p:txBody>
      </p:sp>
      <p:sp>
        <p:nvSpPr>
          <p:cNvPr id="49" name="Racket Project"/>
          <p:cNvSpPr txBox="1"/>
          <p:nvPr/>
        </p:nvSpPr>
        <p:spPr>
          <a:xfrm>
            <a:off x="1498600" y="6605586"/>
            <a:ext cx="573722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spAutoFit/>
          </a:bodyPr>
          <a:lstStyle>
            <a:lvl1pPr algn="ctr" defTabSz="914400">
              <a:defRPr sz="80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Racket Project</a:t>
            </a:r>
          </a:p>
        </p:txBody>
      </p:sp>
      <p:sp>
        <p:nvSpPr>
          <p:cNvPr id="50" name="Foliennummer"/>
          <p:cNvSpPr txBox="1">
            <a:spLocks noGrp="1"/>
          </p:cNvSpPr>
          <p:nvPr>
            <p:ph type="sldNum" sz="quarter" idx="4294967295"/>
          </p:nvPr>
        </p:nvSpPr>
        <p:spPr>
          <a:xfrm>
            <a:off x="7745411" y="6605586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4</a:t>
            </a:fld>
            <a:endParaRPr/>
          </a:p>
        </p:txBody>
      </p:sp>
      <p:sp>
        <p:nvSpPr>
          <p:cNvPr id="51" name="Plan A"/>
          <p:cNvSpPr txBox="1">
            <a:spLocks noGrp="1"/>
          </p:cNvSpPr>
          <p:nvPr>
            <p:ph type="title" idx="4294967295"/>
          </p:nvPr>
        </p:nvSpPr>
        <p:spPr>
          <a:xfrm>
            <a:off x="1663699" y="304800"/>
            <a:ext cx="6935356" cy="72072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Modeling the Perfect Tennis Swing</a:t>
            </a:r>
          </a:p>
        </p:txBody>
      </p:sp>
      <p:sp>
        <p:nvSpPr>
          <p:cNvPr id="52" name="Real time racket motion tracking…"/>
          <p:cNvSpPr txBox="1">
            <a:spLocks noGrp="1"/>
          </p:cNvSpPr>
          <p:nvPr>
            <p:ph type="body" idx="4294967295"/>
          </p:nvPr>
        </p:nvSpPr>
        <p:spPr>
          <a:xfrm>
            <a:off x="198587" y="1484312"/>
            <a:ext cx="7757963" cy="47513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▪"/>
              <a:defRPr sz="2200"/>
            </a:pPr>
            <a:r>
              <a:rPr dirty="0"/>
              <a:t>20 Tennis swing motions performed separately with LG smart watch worn on wrist.</a:t>
            </a:r>
          </a:p>
          <a:p>
            <a:pPr>
              <a:buChar char="▪"/>
              <a:defRPr sz="2200"/>
            </a:pPr>
            <a:r>
              <a:rPr dirty="0"/>
              <a:t>Sensor data recorded individually using </a:t>
            </a:r>
            <a:r>
              <a:rPr dirty="0" err="1"/>
              <a:t>cmotion</a:t>
            </a:r>
            <a:r>
              <a:rPr lang="de-DE" dirty="0"/>
              <a:t> Android </a:t>
            </a:r>
            <a:r>
              <a:rPr lang="de-DE" dirty="0" err="1"/>
              <a:t>app</a:t>
            </a:r>
            <a:r>
              <a:rPr dirty="0"/>
              <a:t>:</a:t>
            </a:r>
          </a:p>
          <a:p>
            <a:pPr lvl="1">
              <a:buClr>
                <a:srgbClr val="2990FF"/>
              </a:buClr>
              <a:buChar char="✓"/>
              <a:defRPr sz="2200"/>
            </a:pPr>
            <a:r>
              <a:rPr dirty="0"/>
              <a:t>Acceleration</a:t>
            </a:r>
          </a:p>
          <a:p>
            <a:pPr lvl="1">
              <a:buClr>
                <a:srgbClr val="2990FF"/>
              </a:buClr>
              <a:buChar char="✓"/>
              <a:defRPr sz="2200"/>
            </a:pPr>
            <a:r>
              <a:rPr dirty="0"/>
              <a:t>Magnetic Field</a:t>
            </a:r>
          </a:p>
          <a:p>
            <a:pPr lvl="1">
              <a:buClr>
                <a:srgbClr val="2990FF"/>
              </a:buClr>
              <a:buChar char="✓"/>
              <a:defRPr sz="2200"/>
            </a:pPr>
            <a:r>
              <a:rPr dirty="0"/>
              <a:t>Gyroscope</a:t>
            </a:r>
          </a:p>
          <a:p>
            <a:pPr>
              <a:buChar char="▪"/>
              <a:defRPr sz="2200"/>
            </a:pPr>
            <a:r>
              <a:rPr dirty="0"/>
              <a:t>9 data set [3 axis per sensor] analyzed and plotted using </a:t>
            </a:r>
            <a:r>
              <a:rPr lang="de-DE" dirty="0"/>
              <a:t>MATLAB</a:t>
            </a:r>
            <a:endParaRPr dirty="0"/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5/10/17"/>
          <p:cNvSpPr txBox="1"/>
          <p:nvPr/>
        </p:nvSpPr>
        <p:spPr>
          <a:xfrm>
            <a:off x="468312" y="6605586"/>
            <a:ext cx="790577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spAutoFit/>
          </a:bodyPr>
          <a:lstStyle>
            <a:lvl1pPr defTabSz="914400">
              <a:defRPr sz="80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5/10/17</a:t>
            </a:r>
          </a:p>
        </p:txBody>
      </p:sp>
      <p:sp>
        <p:nvSpPr>
          <p:cNvPr id="55" name="Racket Project"/>
          <p:cNvSpPr txBox="1"/>
          <p:nvPr/>
        </p:nvSpPr>
        <p:spPr>
          <a:xfrm>
            <a:off x="1498600" y="6605586"/>
            <a:ext cx="573722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spAutoFit/>
          </a:bodyPr>
          <a:lstStyle>
            <a:lvl1pPr algn="ctr" defTabSz="914400">
              <a:defRPr sz="80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Racket Project</a:t>
            </a:r>
          </a:p>
        </p:txBody>
      </p:sp>
      <p:sp>
        <p:nvSpPr>
          <p:cNvPr id="56" name="Foliennummer"/>
          <p:cNvSpPr txBox="1">
            <a:spLocks noGrp="1"/>
          </p:cNvSpPr>
          <p:nvPr>
            <p:ph type="sldNum" sz="quarter" idx="4294967295"/>
          </p:nvPr>
        </p:nvSpPr>
        <p:spPr>
          <a:xfrm>
            <a:off x="7745411" y="6605586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5</a:t>
            </a:fld>
            <a:endParaRPr/>
          </a:p>
        </p:txBody>
      </p:sp>
      <p:sp>
        <p:nvSpPr>
          <p:cNvPr id="57" name="Plan A"/>
          <p:cNvSpPr txBox="1">
            <a:spLocks noGrp="1"/>
          </p:cNvSpPr>
          <p:nvPr>
            <p:ph type="title" idx="4294967295"/>
          </p:nvPr>
        </p:nvSpPr>
        <p:spPr>
          <a:xfrm>
            <a:off x="1663699" y="304800"/>
            <a:ext cx="6935356" cy="72072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Modeling the Perfect Tennis Swing</a:t>
            </a:r>
          </a:p>
        </p:txBody>
      </p:sp>
      <p:pic>
        <p:nvPicPr>
          <p:cNvPr id="58" name="Grafik 2" descr="Grafik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8586" y="1195754"/>
            <a:ext cx="8818806" cy="4543865"/>
          </a:xfrm>
          <a:prstGeom prst="rect">
            <a:avLst/>
          </a:prstGeom>
          <a:ln w="12700">
            <a:miter lim="400000"/>
          </a:ln>
        </p:spPr>
      </p:pic>
      <p:sp>
        <p:nvSpPr>
          <p:cNvPr id="59" name="Offline racket motion tracking…"/>
          <p:cNvSpPr txBox="1"/>
          <p:nvPr/>
        </p:nvSpPr>
        <p:spPr>
          <a:xfrm>
            <a:off x="468312" y="5849827"/>
            <a:ext cx="7757963" cy="7557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/>
          <a:p>
            <a:pPr marL="342900" indent="-342900" defTabSz="914400">
              <a:spcBef>
                <a:spcPts val="600"/>
              </a:spcBef>
              <a:buClr>
                <a:schemeClr val="accent1"/>
              </a:buClr>
              <a:buSzPct val="100000"/>
              <a:buChar char="▪"/>
              <a:defRPr sz="2200">
                <a:solidFill>
                  <a:srgbClr val="FF26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However,</a:t>
            </a:r>
            <a:r>
              <a:rPr>
                <a:solidFill>
                  <a:srgbClr val="000000"/>
                </a:solidFill>
              </a:rPr>
              <a:t> 20 data swings have different time shifts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5/10/17"/>
          <p:cNvSpPr txBox="1"/>
          <p:nvPr/>
        </p:nvSpPr>
        <p:spPr>
          <a:xfrm>
            <a:off x="468312" y="6605586"/>
            <a:ext cx="790577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spAutoFit/>
          </a:bodyPr>
          <a:lstStyle>
            <a:lvl1pPr defTabSz="914400">
              <a:defRPr sz="80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5/10/17</a:t>
            </a:r>
          </a:p>
        </p:txBody>
      </p:sp>
      <p:sp>
        <p:nvSpPr>
          <p:cNvPr id="62" name="Racket Project"/>
          <p:cNvSpPr txBox="1"/>
          <p:nvPr/>
        </p:nvSpPr>
        <p:spPr>
          <a:xfrm>
            <a:off x="1498600" y="6605586"/>
            <a:ext cx="573722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spAutoFit/>
          </a:bodyPr>
          <a:lstStyle>
            <a:lvl1pPr algn="ctr" defTabSz="914400">
              <a:defRPr sz="80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Racket Project</a:t>
            </a:r>
          </a:p>
        </p:txBody>
      </p:sp>
      <p:sp>
        <p:nvSpPr>
          <p:cNvPr id="63" name="Foliennummer"/>
          <p:cNvSpPr txBox="1">
            <a:spLocks noGrp="1"/>
          </p:cNvSpPr>
          <p:nvPr>
            <p:ph type="sldNum" sz="quarter" idx="4294967295"/>
          </p:nvPr>
        </p:nvSpPr>
        <p:spPr>
          <a:xfrm>
            <a:off x="7745411" y="6605586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6</a:t>
            </a:fld>
            <a:endParaRPr/>
          </a:p>
        </p:txBody>
      </p:sp>
      <p:sp>
        <p:nvSpPr>
          <p:cNvPr id="64" name="Plan B"/>
          <p:cNvSpPr txBox="1">
            <a:spLocks noGrp="1"/>
          </p:cNvSpPr>
          <p:nvPr>
            <p:ph type="title" idx="4294967295"/>
          </p:nvPr>
        </p:nvSpPr>
        <p:spPr>
          <a:xfrm>
            <a:off x="1663700" y="304800"/>
            <a:ext cx="6292850" cy="72072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Modeling the Perfect Tennis Swing</a:t>
            </a:r>
          </a:p>
        </p:txBody>
      </p:sp>
      <p:sp>
        <p:nvSpPr>
          <p:cNvPr id="65" name="Offline racket motion tracking…"/>
          <p:cNvSpPr txBox="1">
            <a:spLocks noGrp="1"/>
          </p:cNvSpPr>
          <p:nvPr>
            <p:ph type="body" sz="quarter" idx="4294967295"/>
          </p:nvPr>
        </p:nvSpPr>
        <p:spPr>
          <a:xfrm>
            <a:off x="364465" y="1523205"/>
            <a:ext cx="7757963" cy="75576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SzTx/>
              <a:buNone/>
              <a:defRPr sz="2200"/>
            </a:lvl1pPr>
          </a:lstStyle>
          <a:p>
            <a:r>
              <a:t>Acceleration X-axis time shift example</a:t>
            </a:r>
          </a:p>
        </p:txBody>
      </p:sp>
      <p:pic>
        <p:nvPicPr>
          <p:cNvPr id="66" name="Grafik 2" descr="Grafik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55401" y="1886268"/>
            <a:ext cx="3701149" cy="4719319"/>
          </a:xfrm>
          <a:prstGeom prst="rect">
            <a:avLst/>
          </a:prstGeom>
          <a:ln w="12700">
            <a:miter lim="400000"/>
          </a:ln>
        </p:spPr>
      </p:pic>
      <p:pic>
        <p:nvPicPr>
          <p:cNvPr id="67" name="Grafik 4" descr="Grafik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64465" y="1899137"/>
            <a:ext cx="3707111" cy="470645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5/10/17"/>
          <p:cNvSpPr txBox="1"/>
          <p:nvPr/>
        </p:nvSpPr>
        <p:spPr>
          <a:xfrm>
            <a:off x="468312" y="6605586"/>
            <a:ext cx="790577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spAutoFit/>
          </a:bodyPr>
          <a:lstStyle>
            <a:lvl1pPr defTabSz="914400">
              <a:defRPr sz="80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5/10/17</a:t>
            </a:r>
          </a:p>
        </p:txBody>
      </p:sp>
      <p:sp>
        <p:nvSpPr>
          <p:cNvPr id="70" name="Racket Project"/>
          <p:cNvSpPr txBox="1"/>
          <p:nvPr/>
        </p:nvSpPr>
        <p:spPr>
          <a:xfrm>
            <a:off x="1498600" y="6605586"/>
            <a:ext cx="573722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spAutoFit/>
          </a:bodyPr>
          <a:lstStyle>
            <a:lvl1pPr algn="ctr" defTabSz="914400">
              <a:defRPr sz="80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Racket Project</a:t>
            </a:r>
          </a:p>
        </p:txBody>
      </p:sp>
      <p:sp>
        <p:nvSpPr>
          <p:cNvPr id="71" name="Foliennummer"/>
          <p:cNvSpPr txBox="1">
            <a:spLocks noGrp="1"/>
          </p:cNvSpPr>
          <p:nvPr>
            <p:ph type="sldNum" sz="quarter" idx="4294967295"/>
          </p:nvPr>
        </p:nvSpPr>
        <p:spPr>
          <a:xfrm>
            <a:off x="7745411" y="6605586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7</a:t>
            </a:fld>
            <a:endParaRPr/>
          </a:p>
        </p:txBody>
      </p:sp>
      <p:sp>
        <p:nvSpPr>
          <p:cNvPr id="72" name="Plan C"/>
          <p:cNvSpPr txBox="1">
            <a:spLocks noGrp="1"/>
          </p:cNvSpPr>
          <p:nvPr>
            <p:ph type="title" idx="4294967295"/>
          </p:nvPr>
        </p:nvSpPr>
        <p:spPr>
          <a:xfrm>
            <a:off x="1663700" y="304800"/>
            <a:ext cx="6292850" cy="72072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Modeling the Perfect Tennis Swing</a:t>
            </a:r>
          </a:p>
        </p:txBody>
      </p:sp>
      <p:sp>
        <p:nvSpPr>
          <p:cNvPr id="73" name="Offline racket motion tracking…"/>
          <p:cNvSpPr txBox="1">
            <a:spLocks noGrp="1"/>
          </p:cNvSpPr>
          <p:nvPr>
            <p:ph type="body" idx="4294967295"/>
          </p:nvPr>
        </p:nvSpPr>
        <p:spPr>
          <a:xfrm>
            <a:off x="198587" y="1523206"/>
            <a:ext cx="7757963" cy="47513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▪"/>
              <a:defRPr sz="2200"/>
            </a:pPr>
            <a:r>
              <a:t>Identifying the most suitable fit type </a:t>
            </a:r>
          </a:p>
          <a:p>
            <a:pPr>
              <a:buChar char="▪"/>
              <a:defRPr sz="2200"/>
            </a:pPr>
            <a:r>
              <a:t>Using dynamic Matlab script</a:t>
            </a:r>
          </a:p>
          <a:p>
            <a:pPr>
              <a:buChar char="▪"/>
              <a:defRPr sz="2200"/>
            </a:pPr>
            <a:r>
              <a:t>Trial &amp; Error for domain knowledge of data</a:t>
            </a:r>
          </a:p>
        </p:txBody>
      </p:sp>
      <p:pic>
        <p:nvPicPr>
          <p:cNvPr id="74" name="2017-06-28 at 18-24-33" descr="2017-06-28 at 18-24-33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954810" y="2714979"/>
            <a:ext cx="6281016" cy="371408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10" dur="1000" fill="hold"/>
                                        <p:tgtEl>
                                          <p:spTgt spid="7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1" fill="hold" display="0">
                  <p:stCondLst>
                    <p:cond delay="indefinite"/>
                  </p:stCondLst>
                </p:cTn>
                <p:tgtEl>
                  <p:spTgt spid="74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5/10/17"/>
          <p:cNvSpPr txBox="1"/>
          <p:nvPr/>
        </p:nvSpPr>
        <p:spPr>
          <a:xfrm>
            <a:off x="468312" y="6605586"/>
            <a:ext cx="790577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spAutoFit/>
          </a:bodyPr>
          <a:lstStyle>
            <a:lvl1pPr defTabSz="914400">
              <a:defRPr sz="80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5/10/17</a:t>
            </a:r>
          </a:p>
        </p:txBody>
      </p:sp>
      <p:sp>
        <p:nvSpPr>
          <p:cNvPr id="77" name="Racket Project"/>
          <p:cNvSpPr txBox="1"/>
          <p:nvPr/>
        </p:nvSpPr>
        <p:spPr>
          <a:xfrm>
            <a:off x="1498600" y="6605586"/>
            <a:ext cx="573722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spAutoFit/>
          </a:bodyPr>
          <a:lstStyle>
            <a:lvl1pPr algn="ctr" defTabSz="914400">
              <a:defRPr sz="80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Racket Project</a:t>
            </a:r>
          </a:p>
        </p:txBody>
      </p:sp>
      <p:sp>
        <p:nvSpPr>
          <p:cNvPr id="78" name="Foliennummer"/>
          <p:cNvSpPr txBox="1">
            <a:spLocks noGrp="1"/>
          </p:cNvSpPr>
          <p:nvPr>
            <p:ph type="sldNum" sz="quarter" idx="4294967295"/>
          </p:nvPr>
        </p:nvSpPr>
        <p:spPr>
          <a:xfrm>
            <a:off x="7745411" y="6605586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8</a:t>
            </a:fld>
            <a:endParaRPr/>
          </a:p>
        </p:txBody>
      </p:sp>
      <p:sp>
        <p:nvSpPr>
          <p:cNvPr id="79" name="Working Schedule"/>
          <p:cNvSpPr txBox="1">
            <a:spLocks noGrp="1"/>
          </p:cNvSpPr>
          <p:nvPr>
            <p:ph type="title" idx="4294967295"/>
          </p:nvPr>
        </p:nvSpPr>
        <p:spPr>
          <a:xfrm>
            <a:off x="1663699" y="304800"/>
            <a:ext cx="6720645" cy="72072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IMU embedded in the racket</a:t>
            </a:r>
          </a:p>
        </p:txBody>
      </p:sp>
      <p:sp>
        <p:nvSpPr>
          <p:cNvPr id="80" name="1. Week: Set up and get familiar with development environment (Android IDE and so on)…"/>
          <p:cNvSpPr txBox="1">
            <a:spLocks noGrp="1"/>
          </p:cNvSpPr>
          <p:nvPr>
            <p:ph type="body" idx="4294967295"/>
          </p:nvPr>
        </p:nvSpPr>
        <p:spPr>
          <a:xfrm>
            <a:off x="198587" y="1484312"/>
            <a:ext cx="7757963" cy="47513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▪"/>
              <a:defRPr sz="2200"/>
            </a:pPr>
            <a:r>
              <a:rPr dirty="0"/>
              <a:t>Using an MPU9</a:t>
            </a:r>
            <a:r>
              <a:rPr lang="de-DE" dirty="0"/>
              <a:t>1</a:t>
            </a:r>
            <a:r>
              <a:rPr dirty="0"/>
              <a:t>50 IMU </a:t>
            </a:r>
            <a:r>
              <a:rPr dirty="0" err="1"/>
              <a:t>Senso</a:t>
            </a:r>
            <a:r>
              <a:rPr lang="de-DE" dirty="0"/>
              <a:t>r </a:t>
            </a:r>
            <a:r>
              <a:rPr lang="de-DE" dirty="0" err="1"/>
              <a:t>connected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Intel Edison</a:t>
            </a:r>
            <a:endParaRPr dirty="0"/>
          </a:p>
          <a:p>
            <a:pPr>
              <a:buChar char="▪"/>
              <a:defRPr sz="2200"/>
            </a:pPr>
            <a:r>
              <a:rPr dirty="0"/>
              <a:t>The same 3 sensor data acquisition with predefined timestamp</a:t>
            </a:r>
          </a:p>
          <a:p>
            <a:pPr>
              <a:buChar char="▪"/>
              <a:defRPr sz="2200"/>
            </a:pPr>
            <a:r>
              <a:rPr dirty="0"/>
              <a:t>C++ written</a:t>
            </a:r>
            <a:r>
              <a:rPr lang="de-DE" dirty="0"/>
              <a:t> </a:t>
            </a:r>
            <a:r>
              <a:rPr dirty="0"/>
              <a:t>software</a:t>
            </a:r>
          </a:p>
          <a:p>
            <a:pPr>
              <a:buChar char="▪"/>
              <a:defRPr sz="2200"/>
            </a:pPr>
            <a:endParaRPr dirty="0"/>
          </a:p>
          <a:p>
            <a:pPr marL="0" indent="0">
              <a:buSzTx/>
              <a:buNone/>
              <a:defRPr sz="2200" b="1">
                <a:solidFill>
                  <a:srgbClr val="FF0000"/>
                </a:solidFill>
              </a:defRPr>
            </a:pPr>
            <a:r>
              <a:rPr dirty="0"/>
              <a:t>    TO DO:</a:t>
            </a:r>
          </a:p>
          <a:p>
            <a:pPr>
              <a:buChar char="▪"/>
              <a:defRPr sz="2200"/>
            </a:pPr>
            <a:r>
              <a:rPr dirty="0"/>
              <a:t>UDP data transmission</a:t>
            </a:r>
          </a:p>
        </p:txBody>
      </p:sp>
      <p:pic>
        <p:nvPicPr>
          <p:cNvPr id="81" name="Grafik 2" descr="Grafik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158150" y="2377794"/>
            <a:ext cx="3587262" cy="404285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5/10/17"/>
          <p:cNvSpPr txBox="1"/>
          <p:nvPr/>
        </p:nvSpPr>
        <p:spPr>
          <a:xfrm>
            <a:off x="468312" y="6605586"/>
            <a:ext cx="790577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spAutoFit/>
          </a:bodyPr>
          <a:lstStyle>
            <a:lvl1pPr defTabSz="914400">
              <a:defRPr sz="80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5/10/17</a:t>
            </a:r>
          </a:p>
        </p:txBody>
      </p:sp>
      <p:sp>
        <p:nvSpPr>
          <p:cNvPr id="84" name="Racket Project"/>
          <p:cNvSpPr txBox="1"/>
          <p:nvPr/>
        </p:nvSpPr>
        <p:spPr>
          <a:xfrm>
            <a:off x="1498600" y="6605586"/>
            <a:ext cx="573722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spAutoFit/>
          </a:bodyPr>
          <a:lstStyle>
            <a:lvl1pPr algn="ctr" defTabSz="914400">
              <a:defRPr sz="80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Racket Project</a:t>
            </a:r>
          </a:p>
        </p:txBody>
      </p:sp>
      <p:sp>
        <p:nvSpPr>
          <p:cNvPr id="85" name="Foliennummer"/>
          <p:cNvSpPr txBox="1">
            <a:spLocks noGrp="1"/>
          </p:cNvSpPr>
          <p:nvPr>
            <p:ph type="sldNum" sz="quarter" idx="4294967295"/>
          </p:nvPr>
        </p:nvSpPr>
        <p:spPr>
          <a:xfrm>
            <a:off x="7745411" y="6605586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9</a:t>
            </a:fld>
            <a:endParaRPr/>
          </a:p>
        </p:txBody>
      </p:sp>
      <p:sp>
        <p:nvSpPr>
          <p:cNvPr id="86" name="Working Schedule"/>
          <p:cNvSpPr txBox="1">
            <a:spLocks noGrp="1"/>
          </p:cNvSpPr>
          <p:nvPr>
            <p:ph type="title" idx="4294967295"/>
          </p:nvPr>
        </p:nvSpPr>
        <p:spPr>
          <a:xfrm>
            <a:off x="1663699" y="304800"/>
            <a:ext cx="6720645" cy="72072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dirty="0"/>
              <a:t>Live data plotting &amp; fitting</a:t>
            </a:r>
          </a:p>
        </p:txBody>
      </p:sp>
      <p:sp>
        <p:nvSpPr>
          <p:cNvPr id="87" name="1. Week: Set up and get familiar with development environment (Android IDE and so on)…"/>
          <p:cNvSpPr txBox="1">
            <a:spLocks noGrp="1"/>
          </p:cNvSpPr>
          <p:nvPr>
            <p:ph type="body" idx="4294967295"/>
          </p:nvPr>
        </p:nvSpPr>
        <p:spPr>
          <a:xfrm>
            <a:off x="198587" y="1484312"/>
            <a:ext cx="7757963" cy="47513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▪"/>
              <a:defRPr sz="2200"/>
            </a:pPr>
            <a:r>
              <a:rPr dirty="0"/>
              <a:t>C++ app reading live stream sensor data over UDP [sent from smartphone]</a:t>
            </a:r>
          </a:p>
          <a:p>
            <a:pPr>
              <a:buChar char="▪"/>
              <a:defRPr sz="2200"/>
            </a:pPr>
            <a:r>
              <a:rPr dirty="0"/>
              <a:t>Low response time for visualization</a:t>
            </a:r>
          </a:p>
        </p:txBody>
      </p:sp>
      <p:pic>
        <p:nvPicPr>
          <p:cNvPr id="88" name="video-1498664409" descr="video-1498664409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671194" y="2664149"/>
            <a:ext cx="6869089" cy="389248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10" dur="1000" fill="hold"/>
                                        <p:tgtEl>
                                          <p:spTgt spid="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1" fill="hold" display="0">
                  <p:stCondLst>
                    <p:cond delay="indefinite"/>
                  </p:stCondLst>
                </p:cTn>
                <p:tgtEl>
                  <p:spTgt spid="88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Uni_Praesentation_E1e_RGB">
  <a:themeElements>
    <a:clrScheme name="Uni_Praesentation_E1e_RGB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CCCCCC"/>
      </a:accent1>
      <a:accent2>
        <a:srgbClr val="004A99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Uni_Praesentation_E1e_RGB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Uni_Praesentation_E1e_RGB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Uni_Praesentation_E1e_RGB">
  <a:themeElements>
    <a:clrScheme name="Uni_Praesentation_E1e_RGB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CCCCCC"/>
      </a:accent1>
      <a:accent2>
        <a:srgbClr val="004A99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Uni_Praesentation_E1e_RGB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Uni_Praesentation_E1e_RGB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262</Words>
  <Application>Microsoft Office PowerPoint</Application>
  <PresentationFormat>Bildschirmpräsentation (4:3)</PresentationFormat>
  <Paragraphs>72</Paragraphs>
  <Slides>11</Slides>
  <Notes>0</Notes>
  <HiddenSlides>0</HiddenSlides>
  <MMClips>2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11</vt:i4>
      </vt:variant>
    </vt:vector>
  </HeadingPairs>
  <TitlesOfParts>
    <vt:vector size="15" baseType="lpstr">
      <vt:lpstr>Arial</vt:lpstr>
      <vt:lpstr>Calibri</vt:lpstr>
      <vt:lpstr>Times New Roman</vt:lpstr>
      <vt:lpstr>Uni_Praesentation_E1e_RGB</vt:lpstr>
      <vt:lpstr>Racket Project</vt:lpstr>
      <vt:lpstr>The Idea again</vt:lpstr>
      <vt:lpstr>Outline</vt:lpstr>
      <vt:lpstr>Modeling the Perfect Tennis Swing</vt:lpstr>
      <vt:lpstr>Modeling the Perfect Tennis Swing</vt:lpstr>
      <vt:lpstr>Modeling the Perfect Tennis Swing</vt:lpstr>
      <vt:lpstr>Modeling the Perfect Tennis Swing</vt:lpstr>
      <vt:lpstr>IMU embedded in the racket</vt:lpstr>
      <vt:lpstr>Live data plotting &amp; fitting</vt:lpstr>
      <vt:lpstr>Next Steps</vt:lpstr>
      <vt:lpstr>Q &amp; 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Racket Project</dc:title>
  <cp:lastModifiedBy>Amir</cp:lastModifiedBy>
  <cp:revision>7</cp:revision>
  <dcterms:modified xsi:type="dcterms:W3CDTF">2017-06-29T12:35:04Z</dcterms:modified>
</cp:coreProperties>
</file>